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6"/>
  </p:notesMasterIdLst>
  <p:sldIdLst>
    <p:sldId id="256" r:id="rId2"/>
    <p:sldId id="414" r:id="rId3"/>
    <p:sldId id="415" r:id="rId4"/>
    <p:sldId id="420" r:id="rId5"/>
    <p:sldId id="419" r:id="rId6"/>
    <p:sldId id="417" r:id="rId7"/>
    <p:sldId id="407" r:id="rId8"/>
    <p:sldId id="408" r:id="rId9"/>
    <p:sldId id="405" r:id="rId10"/>
    <p:sldId id="406" r:id="rId11"/>
    <p:sldId id="395" r:id="rId12"/>
    <p:sldId id="397" r:id="rId13"/>
    <p:sldId id="347" r:id="rId14"/>
    <p:sldId id="369" r:id="rId15"/>
    <p:sldId id="396" r:id="rId16"/>
    <p:sldId id="410" r:id="rId17"/>
    <p:sldId id="409" r:id="rId18"/>
    <p:sldId id="411" r:id="rId19"/>
    <p:sldId id="379" r:id="rId20"/>
    <p:sldId id="399" r:id="rId21"/>
    <p:sldId id="400" r:id="rId22"/>
    <p:sldId id="401" r:id="rId23"/>
    <p:sldId id="404" r:id="rId24"/>
    <p:sldId id="412" r:id="rId25"/>
    <p:sldId id="416" r:id="rId26"/>
    <p:sldId id="413" r:id="rId27"/>
    <p:sldId id="387" r:id="rId28"/>
    <p:sldId id="388" r:id="rId29"/>
    <p:sldId id="389" r:id="rId30"/>
    <p:sldId id="391" r:id="rId31"/>
    <p:sldId id="390" r:id="rId32"/>
    <p:sldId id="421" r:id="rId33"/>
    <p:sldId id="422" r:id="rId34"/>
    <p:sldId id="348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05" autoAdjust="0"/>
    <p:restoredTop sz="94667" autoAdjust="0"/>
  </p:normalViewPr>
  <p:slideViewPr>
    <p:cSldViewPr>
      <p:cViewPr>
        <p:scale>
          <a:sx n="57" d="100"/>
          <a:sy n="57" d="100"/>
        </p:scale>
        <p:origin x="-1242" y="-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5139D27-E31B-47BC-A275-790F24A758DA}" type="datetimeFigureOut">
              <a:rPr lang="ru-RU"/>
              <a:pPr>
                <a:defRPr/>
              </a:pPr>
              <a:t>16.12.2017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F971358-5479-412C-AF88-F45ECDDE49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07828E-1194-42EF-8168-2B5AD402E52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1358-5479-412C-AF88-F45ECDDE49E5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1358-5479-412C-AF88-F45ECDDE49E5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DA8A4F-7608-4BE3-964F-4A47318A0E10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3140D6-2C55-4E81-ADE0-E4035D244E5D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85B87F-D89D-4122-9E12-114E071AE964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182D88-DA3F-4D42-8D9B-AC9C632EA617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1A6C08-81DA-4A4C-A7F0-1F1394B08407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0A67B4-2EB8-470B-8837-0C954CB92528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BFB6C0-1154-4CF5-80F1-E2FBEF2958FA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E62CBB-E6C5-4A08-8DF1-9889D983D5F1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1358-5479-412C-AF88-F45ECDDE49E5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1358-5479-412C-AF88-F45ECDDE49E5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1358-5479-412C-AF88-F45ECDDE49E5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1358-5479-412C-AF88-F45ECDDE49E5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1ED4A9-8B62-4CAC-9070-C6BBCE78252A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1358-5479-412C-AF88-F45ECDDE49E5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1358-5479-412C-AF88-F45ECDDE49E5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1358-5479-412C-AF88-F45ECDDE49E5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1358-5479-412C-AF88-F45ECDDE49E5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1358-5479-412C-AF88-F45ECDDE49E5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1358-5479-412C-AF88-F45ECDDE49E5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1358-5479-412C-AF88-F45ECDDE49E5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1358-5479-412C-AF88-F45ECDDE49E5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1358-5479-412C-AF88-F45ECDDE49E5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1358-5479-412C-AF88-F45ECDDE49E5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1358-5479-412C-AF88-F45ECDDE49E5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A7899C-2CAF-4894-9637-BBB7172E3B5B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6224BD-4FB8-41F6-BA16-D0A43DE4CFD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1358-5479-412C-AF88-F45ECDDE49E5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6224BD-4FB8-41F6-BA16-D0A43DE4CFD0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442037-D019-4FB4-963D-B849AB1A9E0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1358-5479-412C-AF88-F45ECDDE49E5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71358-5479-412C-AF88-F45ECDDE49E5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0007E-5545-406C-B913-67BC3CC7411D}" type="datetimeFigureOut">
              <a:rPr lang="ru-RU"/>
              <a:pPr>
                <a:defRPr/>
              </a:pPr>
              <a:t>16.12.2017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69CEA-41DB-4ACB-82E3-DA8DC7DE31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78E35-B667-4693-B8F1-DAA144BDF364}" type="datetimeFigureOut">
              <a:rPr lang="ru-RU"/>
              <a:pPr>
                <a:defRPr/>
              </a:pPr>
              <a:t>16.12.2017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CE454-7AE7-4F9F-BF49-74B672D75D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F0CAB-8930-4F9B-B7BC-407CFE52ED40}" type="datetimeFigureOut">
              <a:rPr lang="ru-RU"/>
              <a:pPr>
                <a:defRPr/>
              </a:pPr>
              <a:t>16.12.2017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7FD1-61A1-40E5-9602-0FFAB040D8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B10DF-57C1-44B4-A12A-6C97B0AE65B8}" type="datetimeFigureOut">
              <a:rPr lang="ru-RU"/>
              <a:pPr>
                <a:defRPr/>
              </a:pPr>
              <a:t>16.12.2017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95BAF-E1DC-45EB-BF2A-48D55BDC63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D436D-C6B1-4313-8AB0-22FF32C07351}" type="datetimeFigureOut">
              <a:rPr lang="ru-RU"/>
              <a:pPr>
                <a:defRPr/>
              </a:pPr>
              <a:t>16.12.2017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A2422-D046-4328-8ADF-5EFB5D8FE0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A3153-BA3D-4A44-82F7-CDFEA638691C}" type="datetimeFigureOut">
              <a:rPr lang="ru-RU"/>
              <a:pPr>
                <a:defRPr/>
              </a:pPr>
              <a:t>16.12.2017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98D6D-A43D-4125-915A-E1F57E1C07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C7857-3D2A-4622-AEB9-C72D8787BD5C}" type="datetimeFigureOut">
              <a:rPr lang="ru-RU"/>
              <a:pPr>
                <a:defRPr/>
              </a:pPr>
              <a:t>16.12.2017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9BA87-BECE-4450-BA3B-CA0969E6AE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B659-AB75-48AA-BA40-1284D96757CB}" type="datetimeFigureOut">
              <a:rPr lang="ru-RU"/>
              <a:pPr>
                <a:defRPr/>
              </a:pPr>
              <a:t>16.12.2017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879D2-7CCC-485C-BD6F-618E5EC78B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3A7C2-5601-49A1-B9F6-28DA7C10AB4C}" type="datetimeFigureOut">
              <a:rPr lang="ru-RU"/>
              <a:pPr>
                <a:defRPr/>
              </a:pPr>
              <a:t>16.12.2017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FD54F-9FB1-4C25-8DB9-C2F41064C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BE5E2-A2AC-4699-9237-22197B51AD8A}" type="datetimeFigureOut">
              <a:rPr lang="ru-RU"/>
              <a:pPr>
                <a:defRPr/>
              </a:pPr>
              <a:t>16.12.2017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A4CB0-C25E-461C-8310-CE51190751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8CFDD-B480-4C93-9E1B-6882C4222700}" type="datetimeFigureOut">
              <a:rPr lang="ru-RU"/>
              <a:pPr>
                <a:defRPr/>
              </a:pPr>
              <a:t>16.12.2017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CE50F-83DE-4CA3-8117-93BD74ED4F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7C465CF6-05A5-4157-8885-EB4EC41BE582}" type="datetimeFigureOut">
              <a:rPr lang="ru-RU"/>
              <a:pPr>
                <a:defRPr/>
              </a:pPr>
              <a:t>16.12.2017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DF476C7-81CC-4515-90D5-4917BB9E37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15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NUL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D%D0%B0%D1%80%D0%BE%D0%B4" TargetMode="External"/><Relationship Id="rId3" Type="http://schemas.openxmlformats.org/officeDocument/2006/relationships/hyperlink" Target="https://ru.wikipedia.org/wiki/%D0%93%D1%80%D0%B5%D1%87%D0%B5%D1%81%D0%BA%D0%B8%D0%B9_%D1%8F%D0%B7%D1%8B%D0%BA" TargetMode="External"/><Relationship Id="rId7" Type="http://schemas.openxmlformats.org/officeDocument/2006/relationships/hyperlink" Target="https://ru.wikipedia.org/wiki/%D0%AF%D0%B7%D1%8B%D0%B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3%D0%BE%D1%80%D0%B4%D0%BE%D1%81%D1%82%D1%8C" TargetMode="External"/><Relationship Id="rId5" Type="http://schemas.openxmlformats.org/officeDocument/2006/relationships/hyperlink" Target="https://ru.wikipedia.org/wiki/%D0%9B%D1%8E%D0%B1%D0%BE%D0%B2%D1%8C" TargetMode="External"/><Relationship Id="rId4" Type="http://schemas.openxmlformats.org/officeDocument/2006/relationships/hyperlink" Target="https://ru.wikipedia.org/wiki/%D0%9E%D1%82%D0%B5%D1%87%D0%B5%D1%81%D1%82%D0%B2%D0%BE" TargetMode="External"/><Relationship Id="rId9" Type="http://schemas.openxmlformats.org/officeDocument/2006/relationships/hyperlink" Target="https://ru.wikipedia.org/wiki/%D0%9F%D0%B0%D1%82%D1%80%D0%B8%D0%BE%D1%82%D0%B8%D0%B7%D0%BC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ariosto.ru/f-m-dostoevskij.htm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iosto.ru/n-a-nekrasov-2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ariosto.ru/v-a-zhukovskij.htm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iosto.ru/m-v-lomonosov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Fond_sofia2006@mail.ru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3100" dirty="0" smtClean="0"/>
              <a:t>«</a:t>
            </a:r>
            <a:r>
              <a:rPr lang="ru-RU" sz="2800" dirty="0" smtClean="0"/>
              <a:t>духовно-патриотическое </a:t>
            </a:r>
            <a:r>
              <a:rPr lang="ru-RU" sz="2800" dirty="0" err="1" smtClean="0"/>
              <a:t>воспИтание</a:t>
            </a:r>
            <a:r>
              <a:rPr lang="ru-RU" sz="2800" dirty="0" smtClean="0"/>
              <a:t> в современных условиях на примере </a:t>
            </a:r>
            <a:r>
              <a:rPr lang="ru-RU" sz="2800" dirty="0" err="1" smtClean="0"/>
              <a:t>Емельяновского</a:t>
            </a:r>
            <a:r>
              <a:rPr lang="ru-RU" sz="2800" dirty="0" smtClean="0"/>
              <a:t> района</a:t>
            </a:r>
            <a:r>
              <a:rPr lang="ru-RU" sz="3100" dirty="0" smtClean="0"/>
              <a:t>» </a:t>
            </a:r>
            <a:br>
              <a:rPr lang="ru-RU" sz="3100" dirty="0" smtClean="0"/>
            </a:br>
            <a:endParaRPr lang="ru-RU" sz="3100" dirty="0"/>
          </a:p>
        </p:txBody>
      </p:sp>
      <p:sp>
        <p:nvSpPr>
          <p:cNvPr id="3075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400" dirty="0" smtClean="0"/>
              <a:t>Черняева Нина Федоровна, председатель Общественный палаты </a:t>
            </a:r>
            <a:r>
              <a:rPr lang="ru-RU" sz="2400" dirty="0" err="1" smtClean="0"/>
              <a:t>Емельяновского</a:t>
            </a:r>
            <a:r>
              <a:rPr lang="ru-RU" sz="2400" dirty="0" smtClean="0"/>
              <a:t> района, учредитель Фонда «София» п.Емельяново</a:t>
            </a:r>
          </a:p>
          <a:p>
            <a:pPr eaLnBrk="1" hangingPunct="1"/>
            <a:r>
              <a:rPr lang="ru-RU" sz="2400" dirty="0" smtClean="0"/>
              <a:t>16 декабря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Патриотические встречи в </a:t>
            </a:r>
            <a:r>
              <a:rPr lang="ru-RU" sz="3200" dirty="0" err="1" smtClean="0"/>
              <a:t>Емельяновском</a:t>
            </a:r>
            <a:r>
              <a:rPr lang="ru-RU" sz="3200" dirty="0" smtClean="0"/>
              <a:t> райвоенкомате </a:t>
            </a:r>
            <a:br>
              <a:rPr lang="ru-RU" sz="3200" dirty="0" smtClean="0"/>
            </a:br>
            <a:r>
              <a:rPr lang="ru-RU" sz="3200" dirty="0" smtClean="0"/>
              <a:t>2012-2017</a:t>
            </a:r>
            <a:endParaRPr lang="ru-RU" sz="3200" dirty="0"/>
          </a:p>
        </p:txBody>
      </p:sp>
      <p:pic>
        <p:nvPicPr>
          <p:cNvPr id="12" name="Содержимое 11" descr="все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62447" y="1500174"/>
            <a:ext cx="4788973" cy="4429156"/>
          </a:xfrm>
        </p:spPr>
      </p:pic>
      <p:pic>
        <p:nvPicPr>
          <p:cNvPr id="11" name="Содержимое 10" descr="лекция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-388424" y="1550181"/>
            <a:ext cx="5103300" cy="4307711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Образовательные чтения </a:t>
            </a:r>
            <a:r>
              <a:rPr lang="ru-RU" sz="2700" dirty="0" err="1" smtClean="0"/>
              <a:t>Емельяновского</a:t>
            </a:r>
            <a:r>
              <a:rPr lang="ru-RU" sz="2700" dirty="0" smtClean="0"/>
              <a:t> района 2011-2017</a:t>
            </a:r>
            <a:endParaRPr lang="ru-RU" sz="2700" dirty="0"/>
          </a:p>
        </p:txBody>
      </p:sp>
      <p:pic>
        <p:nvPicPr>
          <p:cNvPr id="4" name="Содержимое 3" descr="все от епархии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285860"/>
            <a:ext cx="4247983" cy="2830218"/>
          </a:xfrm>
        </p:spPr>
      </p:pic>
      <p:pic>
        <p:nvPicPr>
          <p:cNvPr id="5" name="Содержимое 3" descr="общее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9654" y="3314688"/>
            <a:ext cx="5314346" cy="35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Покровские чтения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75085"/>
            <a:ext cx="5302494" cy="298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Круглый стол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42219" y="1285860"/>
            <a:ext cx="4901781" cy="275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/>
              <a:t> </a:t>
            </a:r>
            <a:r>
              <a:rPr lang="ru-RU" sz="2400" dirty="0" smtClean="0"/>
              <a:t>Фестиваль «Славянское подворье приглашает»        2013 -2017 г.г.</a:t>
            </a:r>
          </a:p>
        </p:txBody>
      </p:sp>
      <p:pic>
        <p:nvPicPr>
          <p:cNvPr id="18435" name="Содержимое 3" descr="НА СЦЕНЕ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4313" y="1285875"/>
            <a:ext cx="4857750" cy="2714625"/>
          </a:xfrm>
        </p:spPr>
      </p:pic>
      <p:pic>
        <p:nvPicPr>
          <p:cNvPr id="18436" name="Содержимое 3" descr="ДЕТДОМ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0" y="3571875"/>
            <a:ext cx="48577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Содержимое 3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1500174"/>
            <a:ext cx="3643313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:\Все фото\Разное ФОТО\РДК\ДЕНЬ СЛАВЯНСКОЙ ПИСЬМЕННОСТИ\СЛАВЯНСКОЕ ПОДВОРЬЕ\БАТ. И МЫ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57625"/>
            <a:ext cx="45005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День семьи, любви и верности </a:t>
            </a:r>
            <a:br>
              <a:rPr lang="ru-RU" dirty="0" smtClean="0"/>
            </a:br>
            <a:r>
              <a:rPr lang="ru-RU" dirty="0" smtClean="0"/>
              <a:t>2011- 2017 г.г.</a:t>
            </a:r>
          </a:p>
        </p:txBody>
      </p:sp>
      <p:pic>
        <p:nvPicPr>
          <p:cNvPr id="10243" name="Содержимое 3" descr="батюшка с молодыми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2844" y="1428736"/>
            <a:ext cx="5357813" cy="3000375"/>
          </a:xfrm>
        </p:spPr>
      </p:pic>
      <p:pic>
        <p:nvPicPr>
          <p:cNvPr id="10244" name="Содержимое 3" descr="65 лет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8" y="3671888"/>
            <a:ext cx="5357812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2" descr="H:\Все фото\Разное ФОТО\мои мероприятия\Петр и Февронья 2013\бородин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00500"/>
            <a:ext cx="50006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H:\Все фото\Разное ФОТО\РДК\ДЕНЬ ПЕТРА И ФЕВРОНЬИ\день Петра и Февроньи 2015\рудк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1357313"/>
            <a:ext cx="4500562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Фестивали духовной культуры и патриотического воспитания</a:t>
            </a:r>
            <a:endParaRPr lang="ru-RU" dirty="0"/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это место встречи  увлеченных историей Российского отечества школьников всех видов и типов образовательных учреждений с целью духовно-нравственного и патриотического воспитания детей и подростков, возрождения любви и интереса к семейным традициям и традициям российского государства, истории России и семейной истории, к краеведению, вовлечения и поддержки  творчески одаренных детей и подростков. 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 </a:t>
            </a:r>
            <a:r>
              <a:rPr lang="ru-RU" dirty="0" smtClean="0"/>
              <a:t>Фестивали духовной культуры и патриотического воспитания «Царственная Россия» 2014-2017</a:t>
            </a:r>
            <a:endParaRPr lang="ru-RU" dirty="0"/>
          </a:p>
        </p:txBody>
      </p:sp>
      <p:pic>
        <p:nvPicPr>
          <p:cNvPr id="23555" name="Picture 2" descr="H:\Все фото\Разное ФОТО\мои мероприятия\Царственная Россия\ХОР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639888"/>
            <a:ext cx="5072063" cy="2932112"/>
          </a:xfrm>
          <a:noFill/>
        </p:spPr>
      </p:pic>
      <p:pic>
        <p:nvPicPr>
          <p:cNvPr id="23556" name="Picture 3" descr="H:\Все фото\Разное ФОТО\мои мероприятия\Царственная Россия\гитар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00563"/>
            <a:ext cx="5214938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 descr="H:\Все фото\Разное ФОТО\мои мероприятия\Царственная Россия\кадеты2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73450" y="1571612"/>
            <a:ext cx="56705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H:\СБОРНИКИ\ЦАРСТВЕННАЯ РОССИЯ\2015\ФОТО\ВСЕ - копи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7620" y="3350712"/>
            <a:ext cx="5000624" cy="350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ru-RU" sz="2400" dirty="0" smtClean="0"/>
              <a:t>Фестивали духовной культуры и патриотического воспитания «Великая Держава» </a:t>
            </a:r>
            <a:r>
              <a:rPr lang="ru-RU" sz="2800" dirty="0" smtClean="0"/>
              <a:t>- </a:t>
            </a:r>
            <a:br>
              <a:rPr lang="ru-RU" sz="2800" dirty="0" smtClean="0"/>
            </a:br>
            <a:r>
              <a:rPr lang="ru-RU" sz="2800" dirty="0" smtClean="0"/>
              <a:t>День единения народов</a:t>
            </a:r>
            <a:r>
              <a:rPr lang="ru-RU" sz="3200" dirty="0" smtClean="0"/>
              <a:t> 2014-2015</a:t>
            </a:r>
            <a:endParaRPr lang="ru-RU" sz="3200" dirty="0"/>
          </a:p>
        </p:txBody>
      </p:sp>
      <p:pic>
        <p:nvPicPr>
          <p:cNvPr id="26627" name="Picture 4" descr="H:\Все фото\Разное ФОТО\мои мероприятия\Великая Держава\вс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29062"/>
            <a:ext cx="4929187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 descr="H:\Все фото\Разное ФОТО\мои мероприятия\Великая Держава\детсад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214688" y="1785938"/>
            <a:ext cx="5929312" cy="3105150"/>
          </a:xfrm>
          <a:noFill/>
        </p:spPr>
      </p:pic>
      <p:pic>
        <p:nvPicPr>
          <p:cNvPr id="26629" name="Picture 3" descr="H:\Все фото\Разное ФОТО\мои мероприятия\Великая Держава\техникум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71625"/>
            <a:ext cx="44291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:\СБОРНИКИ\ВЕЛИКАЯ ДЕРЖАВА емельяново\2015 фестиваль фото\школа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3862" y="4214818"/>
            <a:ext cx="5050138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8586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>Районный Конкурс-фестиваль «Апрельские забавы» и Пасхальные встречи</a:t>
            </a:r>
          </a:p>
        </p:txBody>
      </p:sp>
      <p:pic>
        <p:nvPicPr>
          <p:cNvPr id="15363" name="Содержимое 3" descr="все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1071563"/>
            <a:ext cx="8358187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Содержимое 3" descr="всее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6050" y="3743325"/>
            <a:ext cx="518795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2286000" y="3105150"/>
            <a:ext cx="457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В рамках фестиваля была </a:t>
            </a:r>
            <a:r>
              <a:rPr lang="ru-RU" dirty="0" err="1" smtClean="0"/>
              <a:t>проведеа</a:t>
            </a:r>
            <a:r>
              <a:rPr lang="ru-RU" dirty="0" smtClean="0"/>
              <a:t> </a:t>
            </a:r>
            <a:r>
              <a:rPr lang="ru-RU" dirty="0"/>
              <a:t>благотворительная ярмарка-выставка</a:t>
            </a:r>
          </a:p>
        </p:txBody>
      </p:sp>
      <p:pic>
        <p:nvPicPr>
          <p:cNvPr id="15366" name="Содержимое 11" descr="ВСЕ.JPG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-142908" y="3500438"/>
            <a:ext cx="5957888" cy="33575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 </a:t>
            </a:r>
            <a:r>
              <a:rPr lang="ru-RU" dirty="0" smtClean="0"/>
              <a:t>Районный фестиваль 2011-2017 «Под Рождественской звездой»</a:t>
            </a:r>
          </a:p>
        </p:txBody>
      </p:sp>
      <p:pic>
        <p:nvPicPr>
          <p:cNvPr id="31747" name="Содержимое 3" descr="о.Владимир и Михаил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428736"/>
            <a:ext cx="4665663" cy="3114675"/>
          </a:xfrm>
        </p:spPr>
      </p:pic>
      <p:pic>
        <p:nvPicPr>
          <p:cNvPr id="8" name="Picture 2" descr="H:\Все фото\Разное ФОТО\мои мероприятия\Рожд.звезда 2014 2015 устюг\частые дудк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14812"/>
            <a:ext cx="48577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H:\СБОРНИКИ\Рождество\рождественская звезда  2015 декабрь\англе в зал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500" y="4143375"/>
            <a:ext cx="5143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H:\СБОРНИКИ\Рождество\рождественская звезда  2015 декабрь\передача иконы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1428736"/>
            <a:ext cx="40005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Номинации фестивалей</a:t>
            </a:r>
            <a:endParaRPr lang="ru-RU" dirty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- исследовательская работа, (исследовательские работы публикуются в специальных краеведческих сборниках, который издается специально к фестивалю)</a:t>
            </a:r>
          </a:p>
          <a:p>
            <a:r>
              <a:rPr lang="ru-RU" dirty="0" smtClean="0"/>
              <a:t>- вокал: хор, ансамбль, дуэт, соло, </a:t>
            </a:r>
          </a:p>
          <a:p>
            <a:r>
              <a:rPr lang="ru-RU" dirty="0" smtClean="0"/>
              <a:t>- авторские стихи, </a:t>
            </a:r>
          </a:p>
          <a:p>
            <a:r>
              <a:rPr lang="ru-RU" dirty="0" smtClean="0"/>
              <a:t>- ИЗО:</a:t>
            </a:r>
          </a:p>
          <a:p>
            <a:r>
              <a:rPr lang="ru-RU" dirty="0" smtClean="0"/>
              <a:t>- ДПИ: (вышивка, </a:t>
            </a:r>
            <a:r>
              <a:rPr lang="ru-RU" dirty="0" err="1" smtClean="0"/>
              <a:t>бисероплетение</a:t>
            </a:r>
            <a:r>
              <a:rPr lang="ru-RU" dirty="0" smtClean="0"/>
              <a:t> и другие техники, 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 smtClean="0"/>
              <a:t>Патриоти́зм</a:t>
            </a:r>
            <a:r>
              <a:rPr lang="ru-RU" sz="3200" dirty="0" smtClean="0"/>
              <a:t> (</a:t>
            </a:r>
            <a:r>
              <a:rPr lang="ru-RU" sz="3200" dirty="0" smtClean="0">
                <a:hlinkClick r:id="rId3" tooltip="Греческий язык"/>
              </a:rPr>
              <a:t>греч.</a:t>
            </a:r>
            <a:r>
              <a:rPr lang="ru-RU" sz="3200" dirty="0" smtClean="0"/>
              <a:t> </a:t>
            </a:r>
            <a:r>
              <a:rPr lang="ru-RU" sz="3200" dirty="0" err="1" smtClean="0"/>
              <a:t>πατριώτης </a:t>
            </a:r>
            <a:r>
              <a:rPr lang="ru-RU" sz="3200" dirty="0" smtClean="0"/>
              <a:t>— соотечественник, </a:t>
            </a:r>
            <a:r>
              <a:rPr lang="ru-RU" sz="3200" dirty="0" err="1" smtClean="0"/>
              <a:t>πατρίς </a:t>
            </a:r>
            <a:r>
              <a:rPr lang="ru-RU" sz="3200" dirty="0" smtClean="0"/>
              <a:t>— </a:t>
            </a:r>
            <a:r>
              <a:rPr lang="ru-RU" sz="3200" dirty="0" smtClean="0">
                <a:hlinkClick r:id="rId4" tooltip="Отечество"/>
              </a:rPr>
              <a:t>отечество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22865"/>
          </a:xfrm>
        </p:spPr>
        <p:txBody>
          <a:bodyPr/>
          <a:lstStyle/>
          <a:p>
            <a:r>
              <a:rPr lang="ru-RU" sz="2400" dirty="0" smtClean="0"/>
              <a:t> — нравственный и политический принцип, социальное чувство, содержанием которого является </a:t>
            </a:r>
            <a:r>
              <a:rPr lang="ru-RU" sz="2400" u="sng" dirty="0" smtClean="0">
                <a:hlinkClick r:id="rId5" tooltip="Любовь"/>
              </a:rPr>
              <a:t>любовь</a:t>
            </a:r>
            <a:r>
              <a:rPr lang="ru-RU" sz="2400" dirty="0" smtClean="0"/>
              <a:t> к </a:t>
            </a:r>
            <a:r>
              <a:rPr lang="ru-RU" sz="2400" dirty="0" smtClean="0">
                <a:hlinkClick r:id="rId4" tooltip="Отечество"/>
              </a:rPr>
              <a:t>родине</a:t>
            </a:r>
            <a:r>
              <a:rPr lang="ru-RU" sz="2400" dirty="0" smtClean="0"/>
              <a:t> и готовность пожертвовать своими интересами ради неё. Патриотизм предполагает </a:t>
            </a:r>
            <a:r>
              <a:rPr lang="ru-RU" sz="2400" dirty="0" smtClean="0">
                <a:hlinkClick r:id="rId6" tooltip="Гордость"/>
              </a:rPr>
              <a:t>гордость</a:t>
            </a:r>
            <a:r>
              <a:rPr lang="ru-RU" sz="2400" dirty="0" smtClean="0"/>
              <a:t> достижениями и культурой своей родины, желание сохранять её характер и культурные особенности и идентификация себя (</a:t>
            </a:r>
            <a:r>
              <a:rPr lang="ru-RU" sz="2400" i="1" dirty="0" smtClean="0"/>
              <a:t>особое эмоциональное переживание своей принадлежности к стране и своему гражданству, </a:t>
            </a:r>
            <a:r>
              <a:rPr lang="ru-RU" sz="2400" i="1" dirty="0" smtClean="0">
                <a:hlinkClick r:id="rId7" tooltip="Язык"/>
              </a:rPr>
              <a:t>языку</a:t>
            </a:r>
            <a:r>
              <a:rPr lang="ru-RU" sz="2400" i="1" dirty="0" smtClean="0"/>
              <a:t>, традициям</a:t>
            </a:r>
            <a:r>
              <a:rPr lang="ru-RU" sz="2400" dirty="0" smtClean="0"/>
              <a:t>) с другими членами своего народа, стремление защищать интересы родины и своего </a:t>
            </a:r>
            <a:r>
              <a:rPr lang="ru-RU" sz="2400" dirty="0" smtClean="0">
                <a:hlinkClick r:id="rId8" tooltip="Народ"/>
              </a:rPr>
              <a:t>народа</a:t>
            </a:r>
            <a:r>
              <a:rPr lang="ru-RU" sz="2400" baseline="30000" dirty="0" smtClean="0">
                <a:hlinkClick r:id="rId9"/>
              </a:rPr>
              <a:t>[2]</a:t>
            </a:r>
            <a:r>
              <a:rPr lang="ru-RU" sz="2400" dirty="0" smtClean="0"/>
              <a:t>. Любовь к своей родине, стране, народу, привязанность к месту своего рождения, к месту жительства. </a:t>
            </a:r>
            <a:r>
              <a:rPr lang="ru-RU" sz="2400" dirty="0" err="1" smtClean="0"/>
              <a:t>Википедия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Сборники, изданные в рамках фестивалей 2014-2017</a:t>
            </a:r>
            <a:endParaRPr lang="ru-RU" dirty="0"/>
          </a:p>
        </p:txBody>
      </p:sp>
      <p:pic>
        <p:nvPicPr>
          <p:cNvPr id="82946" name="Picture 2" descr="H:\СБОРНИКИ\сборники\обложки половинки\ОБЛ УСТЮГ ФЕСТ 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3"/>
            <a:ext cx="3348191" cy="5286388"/>
          </a:xfrm>
          <a:prstGeom prst="rect">
            <a:avLst/>
          </a:prstGeom>
          <a:noFill/>
        </p:spPr>
      </p:pic>
      <p:pic>
        <p:nvPicPr>
          <p:cNvPr id="82947" name="Picture 3" descr="H:\СБОРНИКИ\сборники\обложки половинки\ОБЛ ФЕСТ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1500174"/>
            <a:ext cx="3571900" cy="5357826"/>
          </a:xfrm>
          <a:prstGeom prst="rect">
            <a:avLst/>
          </a:prstGeom>
          <a:noFill/>
        </p:spPr>
      </p:pic>
      <p:pic>
        <p:nvPicPr>
          <p:cNvPr id="82948" name="Picture 4" descr="H:\СБОРНИКИ\сборники\обложки половинки\ОБЛОЖКА ФЕСТ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428736"/>
            <a:ext cx="4000496" cy="5429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Краеведческие сборники, изданные в рамках фестивалей 2014-2017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G:\СБОРНИКИ\ЦАРСТВЕННАЯ РОССИЯ\2017\обложка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5985" y="1785926"/>
            <a:ext cx="6018015" cy="4286280"/>
          </a:xfrm>
          <a:prstGeom prst="rect">
            <a:avLst/>
          </a:prstGeom>
          <a:noFill/>
        </p:spPr>
      </p:pic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0" y="1785926"/>
          <a:ext cx="6143668" cy="4295362"/>
        </p:xfrm>
        <a:graphic>
          <a:graphicData uri="http://schemas.openxmlformats.org/presentationml/2006/ole">
            <p:oleObj spid="_x0000_s53250" name="Acrobat Document" r:id="rId5" imgW="8991600" imgH="6286500" progId="AcroExch.Document.7">
              <p:embed/>
            </p:oleObj>
          </a:graphicData>
        </a:graphic>
      </p:graphicFrame>
      <p:pic>
        <p:nvPicPr>
          <p:cNvPr id="2050" name="Picture 2" descr="G:\СБОРНИКИ\сборники\обложки половинки\Резервная_копия1_ОБЛ ДРОКИН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85926"/>
            <a:ext cx="3041367" cy="4303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Краеведческие сборники, изданные в рамках фестивалей 2014-2017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G:\СБОРНИКИ\Никольское\2016\Обложка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214554"/>
            <a:ext cx="5429288" cy="3854163"/>
          </a:xfrm>
          <a:prstGeom prst="rect">
            <a:avLst/>
          </a:prstGeom>
          <a:noFill/>
        </p:spPr>
      </p:pic>
      <p:pic>
        <p:nvPicPr>
          <p:cNvPr id="4098" name="Picture 2" descr="C:\Users\AVERS\Downloads\обложка ХРА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785926"/>
            <a:ext cx="5630070" cy="4268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Юбилейный сборник: история </a:t>
            </a:r>
            <a:r>
              <a:rPr lang="ru-RU" dirty="0" err="1" smtClean="0"/>
              <a:t>Емельяновского</a:t>
            </a:r>
            <a:r>
              <a:rPr lang="ru-RU" dirty="0" smtClean="0"/>
              <a:t> района </a:t>
            </a:r>
            <a:endParaRPr lang="ru-RU" dirty="0"/>
          </a:p>
        </p:txBody>
      </p:sp>
      <p:pic>
        <p:nvPicPr>
          <p:cNvPr id="6" name="Содержимое 5" descr="обложка 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2118" y="1600200"/>
            <a:ext cx="6759764" cy="470852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Темы  ВОВ 1941-1945 в краеведческих сборниках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Списки участников ВОВ,</a:t>
            </a:r>
          </a:p>
          <a:p>
            <a:r>
              <a:rPr lang="ru-RU" dirty="0" smtClean="0"/>
              <a:t>2. Списки </a:t>
            </a:r>
            <a:r>
              <a:rPr lang="ru-RU" dirty="0" err="1" smtClean="0"/>
              <a:t>невернувшихся</a:t>
            </a:r>
            <a:r>
              <a:rPr lang="ru-RU" dirty="0" smtClean="0"/>
              <a:t> с ВОВ,</a:t>
            </a:r>
          </a:p>
          <a:p>
            <a:r>
              <a:rPr lang="ru-RU" dirty="0" smtClean="0"/>
              <a:t>3. Списки лиц, награжденных медалью к 70-летию Победы,</a:t>
            </a:r>
          </a:p>
          <a:p>
            <a:r>
              <a:rPr lang="ru-RU" dirty="0" smtClean="0"/>
              <a:t>4. Биографии участников ВОВ,</a:t>
            </a:r>
          </a:p>
          <a:p>
            <a:r>
              <a:rPr lang="ru-RU" dirty="0" smtClean="0"/>
              <a:t>5. Биографии героев Советского Союза,</a:t>
            </a:r>
          </a:p>
          <a:p>
            <a:r>
              <a:rPr lang="ru-RU" dirty="0" smtClean="0"/>
              <a:t>6. Сочинения школьников на тему «ВОВ 1941-1945 в истории моей семьи» …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Брендинг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Красноярск – город Сурикова, Астафьева, Хворостовского, </a:t>
            </a:r>
          </a:p>
          <a:p>
            <a:r>
              <a:rPr lang="ru-RU" dirty="0" smtClean="0"/>
              <a:t>Емельяново – казак Емельян,</a:t>
            </a:r>
          </a:p>
          <a:p>
            <a:r>
              <a:rPr lang="ru-RU" dirty="0" err="1" smtClean="0"/>
              <a:t>Минино</a:t>
            </a:r>
            <a:r>
              <a:rPr lang="ru-RU" dirty="0" smtClean="0"/>
              <a:t> – от Кузьмы Минина к Дню народного единства,</a:t>
            </a:r>
          </a:p>
          <a:p>
            <a:r>
              <a:rPr lang="ru-RU" dirty="0" smtClean="0"/>
              <a:t>Устюг – По стопам Николы Чудотворца к «Рождественской звезде»,</a:t>
            </a:r>
          </a:p>
          <a:p>
            <a:r>
              <a:rPr lang="ru-RU" dirty="0" smtClean="0"/>
              <a:t>Стеклозавод – место духовной силы на месте Знаменского монастыря 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Казаки – основатели Красноярска и окрестных сел – участники патриотических проектов</a:t>
            </a:r>
            <a:endParaRPr lang="ru-RU" dirty="0"/>
          </a:p>
        </p:txBody>
      </p:sp>
      <p:pic>
        <p:nvPicPr>
          <p:cNvPr id="104450" name="Picture 2" descr="H:\Казаки\общее с казаками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6348441" cy="4761331"/>
          </a:xfrm>
          <a:prstGeom prst="rect">
            <a:avLst/>
          </a:prstGeom>
          <a:noFill/>
        </p:spPr>
      </p:pic>
      <p:pic>
        <p:nvPicPr>
          <p:cNvPr id="104451" name="Picture 3" descr="H:\Казаки\КАЗАЧЕСТВО\казачество\выпуской детдом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9994" y="2857496"/>
            <a:ext cx="5334005" cy="4000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Партнеры мероприятий - учреждения образования </a:t>
            </a:r>
            <a:r>
              <a:rPr lang="ru-RU" sz="3100" dirty="0" err="1" smtClean="0"/>
              <a:t>Емельяновского</a:t>
            </a:r>
            <a:r>
              <a:rPr lang="ru-RU" sz="3100" dirty="0" smtClean="0"/>
              <a:t> района и г. Красноярска: 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4165609"/>
          </a:xfrm>
        </p:spPr>
        <p:txBody>
          <a:bodyPr/>
          <a:lstStyle/>
          <a:p>
            <a:r>
              <a:rPr lang="ru-RU" sz="2400" dirty="0" smtClean="0"/>
              <a:t>Красноярский педагогический университет  им. В.П.Астафьева,</a:t>
            </a:r>
          </a:p>
          <a:p>
            <a:r>
              <a:rPr lang="ru-RU" sz="2400" dirty="0" smtClean="0"/>
              <a:t> управление образованием администрации </a:t>
            </a:r>
            <a:r>
              <a:rPr lang="ru-RU" sz="2400" dirty="0" err="1" smtClean="0"/>
              <a:t>Емельяновского</a:t>
            </a:r>
            <a:r>
              <a:rPr lang="ru-RU" sz="2400" dirty="0" smtClean="0"/>
              <a:t> района, ресурсный центр управления образования </a:t>
            </a:r>
            <a:r>
              <a:rPr lang="ru-RU" sz="2400" dirty="0" err="1" smtClean="0"/>
              <a:t>Емельяновского</a:t>
            </a:r>
            <a:r>
              <a:rPr lang="ru-RU" sz="2400" dirty="0" smtClean="0"/>
              <a:t> района, детские сады,</a:t>
            </a:r>
          </a:p>
          <a:p>
            <a:r>
              <a:rPr lang="ru-RU" sz="2400" dirty="0" smtClean="0"/>
              <a:t> </a:t>
            </a:r>
            <a:r>
              <a:rPr lang="ru-RU" sz="2400" dirty="0" err="1" smtClean="0"/>
              <a:t>Емельяновский</a:t>
            </a:r>
            <a:r>
              <a:rPr lang="ru-RU" sz="2400" dirty="0" smtClean="0"/>
              <a:t> дорожно-строительный техникум, Кедровый кадетский корпус, </a:t>
            </a:r>
          </a:p>
          <a:p>
            <a:r>
              <a:rPr lang="ru-RU" sz="2400" dirty="0" smtClean="0"/>
              <a:t> </a:t>
            </a:r>
            <a:r>
              <a:rPr lang="ru-RU" sz="2400" dirty="0" err="1" smtClean="0"/>
              <a:t>Емельяновский</a:t>
            </a:r>
            <a:r>
              <a:rPr lang="ru-RU" sz="2400" dirty="0" smtClean="0"/>
              <a:t> детский дом, </a:t>
            </a:r>
          </a:p>
          <a:p>
            <a:r>
              <a:rPr lang="ru-RU" sz="2400" dirty="0" err="1" smtClean="0"/>
              <a:t>Емельяновская</a:t>
            </a:r>
            <a:r>
              <a:rPr lang="ru-RU" sz="2400" dirty="0" smtClean="0"/>
              <a:t>  школа искусств,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57364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Партнеры мероприятий - представители активной общественности </a:t>
            </a:r>
            <a:r>
              <a:rPr lang="ru-RU" sz="3100" dirty="0" err="1" smtClean="0"/>
              <a:t>Емельяновского</a:t>
            </a:r>
            <a:r>
              <a:rPr lang="ru-RU" sz="3100" dirty="0" smtClean="0"/>
              <a:t> района и г. Красноярска: 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143536"/>
          </a:xfrm>
        </p:spPr>
        <p:txBody>
          <a:bodyPr/>
          <a:lstStyle/>
          <a:p>
            <a:endParaRPr lang="ru-RU" sz="2400" dirty="0" smtClean="0"/>
          </a:p>
          <a:p>
            <a:r>
              <a:rPr lang="ru-RU" sz="2400" dirty="0" smtClean="0"/>
              <a:t>Енисейское казачество, Союз казаков Енисея, </a:t>
            </a:r>
          </a:p>
          <a:p>
            <a:r>
              <a:rPr lang="ru-RU" sz="2400" dirty="0" smtClean="0"/>
              <a:t>общество ветеранов боевых действий  «Сибирское братство», </a:t>
            </a:r>
          </a:p>
          <a:p>
            <a:r>
              <a:rPr lang="ru-RU" sz="2400" dirty="0" err="1" smtClean="0"/>
              <a:t>Емельяновский</a:t>
            </a:r>
            <a:r>
              <a:rPr lang="ru-RU" sz="2400" dirty="0" smtClean="0"/>
              <a:t> райвоенкомат.</a:t>
            </a:r>
          </a:p>
          <a:p>
            <a:r>
              <a:rPr lang="ru-RU" sz="2400" dirty="0" smtClean="0"/>
              <a:t>Красноярское Дворянское собрание и Императорское Палестинское Православное Общество,</a:t>
            </a:r>
          </a:p>
          <a:p>
            <a:r>
              <a:rPr lang="ru-RU" sz="2400" dirty="0" smtClean="0"/>
              <a:t> СНТ «</a:t>
            </a:r>
            <a:r>
              <a:rPr lang="ru-RU" sz="2400" dirty="0" err="1" smtClean="0"/>
              <a:t>Палати</a:t>
            </a:r>
            <a:r>
              <a:rPr lang="ru-RU" sz="2400" dirty="0" smtClean="0"/>
              <a:t>»,  </a:t>
            </a:r>
          </a:p>
          <a:p>
            <a:r>
              <a:rPr lang="ru-RU" sz="2400" dirty="0" smtClean="0"/>
              <a:t>поэтический клуб «Родничок»,</a:t>
            </a:r>
          </a:p>
          <a:p>
            <a:r>
              <a:rPr lang="ru-RU" sz="2400" dirty="0" smtClean="0"/>
              <a:t>администрация </a:t>
            </a:r>
            <a:r>
              <a:rPr lang="ru-RU" sz="2400" dirty="0" err="1" smtClean="0"/>
              <a:t>Емельяновского</a:t>
            </a:r>
            <a:r>
              <a:rPr lang="ru-RU" sz="2400" dirty="0" smtClean="0"/>
              <a:t> района, сельсоветы.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>Партнеры мероприятий - деятели от культуры Русской православной церкви</a:t>
            </a:r>
            <a:r>
              <a:rPr lang="ru-RU" dirty="0" smtClean="0"/>
              <a:t>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Отдел культуры, библиотеки, </a:t>
            </a:r>
          </a:p>
          <a:p>
            <a:r>
              <a:rPr lang="ru-RU" dirty="0" smtClean="0"/>
              <a:t>исполнитель духовных и патриотических песен, Светлана Сибирская, </a:t>
            </a:r>
          </a:p>
          <a:p>
            <a:r>
              <a:rPr lang="ru-RU" dirty="0" smtClean="0"/>
              <a:t>редакция газеты «</a:t>
            </a:r>
            <a:r>
              <a:rPr lang="ru-RU" dirty="0" err="1" smtClean="0"/>
              <a:t>Емельяновские</a:t>
            </a:r>
            <a:r>
              <a:rPr lang="ru-RU" dirty="0" smtClean="0"/>
              <a:t> веси», </a:t>
            </a:r>
          </a:p>
          <a:p>
            <a:r>
              <a:rPr lang="ru-RU" dirty="0" smtClean="0"/>
              <a:t>национальные диаспоры Красноярья: польская, украинская, чувашская, немецкая и другие,  </a:t>
            </a:r>
          </a:p>
          <a:p>
            <a:r>
              <a:rPr lang="ru-RU" dirty="0" smtClean="0"/>
              <a:t>образовательный центр «Ладанка» во главе с А.В. </a:t>
            </a:r>
            <a:r>
              <a:rPr lang="ru-RU" dirty="0" err="1" smtClean="0"/>
              <a:t>Бардаковым</a:t>
            </a:r>
            <a:r>
              <a:rPr lang="ru-RU" dirty="0" smtClean="0"/>
              <a:t>, настоятели храмов п.Емельяново, п.Памяти 13 борцов, с.Устюг, п.Элита, д.Покровки и воскресные школы,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Конституция Российской Федерации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«Мы, многонациональный народ Российской Федерации, соединенные общей судьбой на своей земле, утверждая права и свободы человека, гражданский мир и согласие, сохраняя исторически сложившееся государственное единство, исходя из общепризнанных принципов равноправия и самоопределения народов, чтя память предков, передавших нам любовь и уважение к Отечеству, веру в добро и справедливость,… принимаем КОНСТИТУЦИЮ РОССИЙСКОЙ ФЕДЕРАЦИИ».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Гости наших фестивалей  и чтений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заместители главы администрации </a:t>
            </a:r>
            <a:r>
              <a:rPr lang="ru-RU" dirty="0" err="1" smtClean="0"/>
              <a:t>Емельяновского</a:t>
            </a:r>
            <a:r>
              <a:rPr lang="ru-RU" dirty="0" smtClean="0"/>
              <a:t> района Т.В. Худякова и Е.В. </a:t>
            </a:r>
            <a:r>
              <a:rPr lang="ru-RU" dirty="0" err="1" smtClean="0"/>
              <a:t>Колмакова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нижегородский писатель Николай Лобастов, </a:t>
            </a:r>
          </a:p>
          <a:p>
            <a:r>
              <a:rPr lang="ru-RU" dirty="0" smtClean="0"/>
              <a:t>красноярская писательница Валентина Майстренко, </a:t>
            </a:r>
          </a:p>
          <a:p>
            <a:r>
              <a:rPr lang="ru-RU" dirty="0" smtClean="0"/>
              <a:t>красноярский поэт Александр Матвеичев, </a:t>
            </a:r>
          </a:p>
          <a:p>
            <a:r>
              <a:rPr lang="ru-RU" dirty="0" smtClean="0"/>
              <a:t>исполнитель Денис </a:t>
            </a:r>
            <a:r>
              <a:rPr lang="ru-RU" dirty="0" err="1" smtClean="0"/>
              <a:t>Сугемадыр</a:t>
            </a:r>
            <a:r>
              <a:rPr lang="ru-RU" dirty="0" smtClean="0"/>
              <a:t> и многие другие патриоты.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Благотворители издательских, фестивальных и образовательных проектов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П.М. </a:t>
            </a:r>
            <a:r>
              <a:rPr lang="ru-RU" dirty="0" err="1" smtClean="0"/>
              <a:t>Аграшев</a:t>
            </a:r>
            <a:r>
              <a:rPr lang="ru-RU" dirty="0" smtClean="0"/>
              <a:t>, ООО «Полет-Сервис», </a:t>
            </a:r>
          </a:p>
          <a:p>
            <a:r>
              <a:rPr lang="ru-RU" dirty="0" smtClean="0"/>
              <a:t>Р.П. </a:t>
            </a:r>
            <a:r>
              <a:rPr lang="ru-RU" dirty="0" err="1" smtClean="0"/>
              <a:t>Берсенев</a:t>
            </a:r>
            <a:r>
              <a:rPr lang="ru-RU" dirty="0" smtClean="0"/>
              <a:t>, В.Ю. </a:t>
            </a:r>
            <a:r>
              <a:rPr lang="ru-RU" dirty="0" err="1" smtClean="0"/>
              <a:t>Мазуров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Е.П. Шемякина, Н.С. </a:t>
            </a:r>
            <a:r>
              <a:rPr lang="ru-RU" dirty="0" err="1" smtClean="0"/>
              <a:t>Качан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А.М. </a:t>
            </a:r>
            <a:r>
              <a:rPr lang="ru-RU" dirty="0" err="1" smtClean="0"/>
              <a:t>Бычек</a:t>
            </a:r>
            <a:r>
              <a:rPr lang="ru-RU" dirty="0" smtClean="0"/>
              <a:t>, А. Суворов, </a:t>
            </a:r>
          </a:p>
          <a:p>
            <a:r>
              <a:rPr lang="ru-RU" dirty="0" smtClean="0"/>
              <a:t>М.Г. </a:t>
            </a:r>
            <a:r>
              <a:rPr lang="ru-RU" dirty="0" err="1" smtClean="0"/>
              <a:t>Хведелиане</a:t>
            </a:r>
            <a:r>
              <a:rPr lang="ru-RU" dirty="0" smtClean="0"/>
              <a:t>, Г.В. Лапченко, </a:t>
            </a:r>
          </a:p>
          <a:p>
            <a:r>
              <a:rPr lang="ru-RU" dirty="0" smtClean="0"/>
              <a:t>С. Худяков, О.Г. Денисенко, </a:t>
            </a:r>
          </a:p>
          <a:p>
            <a:r>
              <a:rPr lang="ru-RU" dirty="0" smtClean="0"/>
              <a:t>В.П. Жаворонок, И. </a:t>
            </a:r>
            <a:r>
              <a:rPr lang="ru-RU" dirty="0" err="1" smtClean="0"/>
              <a:t>Сидирякин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Цитаты </a:t>
            </a:r>
            <a:r>
              <a:rPr lang="ru-RU" smtClean="0"/>
              <a:t>о патриотизме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hlinkClick r:id="rId3" tooltip="Постоянная ссылка на Ф. М. Достоевский"/>
              </a:rPr>
              <a:t>Ф. М. Достоевский</a:t>
            </a:r>
            <a:endParaRPr lang="ru-RU" b="1" dirty="0" smtClean="0"/>
          </a:p>
          <a:p>
            <a:r>
              <a:rPr lang="ru-RU" dirty="0" smtClean="0"/>
              <a:t>Нет выше идеи, как пожертвовать собственной жизнью, отстаивая своих братьев и свое отечество, или даже просто отстаивая интересы своего отечества...</a:t>
            </a:r>
          </a:p>
          <a:p>
            <a:r>
              <a:rPr lang="ru-RU" b="1" dirty="0" smtClean="0">
                <a:hlinkClick r:id="rId4" tooltip="Постоянная ссылка на Н. А. Некрасов"/>
              </a:rPr>
              <a:t>Н. А. Некрасов</a:t>
            </a:r>
            <a:endParaRPr lang="ru-RU" b="1" dirty="0" smtClean="0"/>
          </a:p>
          <a:p>
            <a:r>
              <a:rPr lang="ru-RU" dirty="0" smtClean="0"/>
              <a:t>Не может сын глядеть спокойно</a:t>
            </a:r>
            <a:br>
              <a:rPr lang="ru-RU" dirty="0" smtClean="0"/>
            </a:br>
            <a:r>
              <a:rPr lang="ru-RU" dirty="0" smtClean="0"/>
              <a:t>На горе матери родной,</a:t>
            </a:r>
            <a:br>
              <a:rPr lang="ru-RU" dirty="0" smtClean="0"/>
            </a:br>
            <a:r>
              <a:rPr lang="ru-RU" dirty="0" smtClean="0"/>
              <a:t>Не будет гражданин достойный</a:t>
            </a:r>
            <a:br>
              <a:rPr lang="ru-RU" dirty="0" smtClean="0"/>
            </a:br>
            <a:r>
              <a:rPr lang="ru-RU" dirty="0" smtClean="0"/>
              <a:t>К отчизне холоден душой...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Цитаты о патриотизме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hlinkClick r:id="rId3" tooltip="Постоянная ссылка на В. А. Жуковский"/>
              </a:rPr>
              <a:t>В. А. Жуковский</a:t>
            </a:r>
            <a:endParaRPr lang="ru-RU" b="1" dirty="0" smtClean="0"/>
          </a:p>
          <a:p>
            <a:r>
              <a:rPr lang="ru-RU" dirty="0" smtClean="0"/>
              <a:t>О родина святая,</a:t>
            </a:r>
            <a:br>
              <a:rPr lang="ru-RU" dirty="0" smtClean="0"/>
            </a:br>
            <a:r>
              <a:rPr lang="ru-RU" dirty="0" smtClean="0"/>
              <a:t>Какое сердце не дрожит,</a:t>
            </a:r>
            <a:br>
              <a:rPr lang="ru-RU" dirty="0" smtClean="0"/>
            </a:br>
            <a:r>
              <a:rPr lang="ru-RU" dirty="0" smtClean="0"/>
              <a:t>Тебя благословляя?</a:t>
            </a:r>
          </a:p>
          <a:p>
            <a:r>
              <a:rPr lang="ru-RU" b="1" dirty="0" smtClean="0">
                <a:hlinkClick r:id="rId4" tooltip="Постоянная ссылка на М. В. Ломоносов"/>
              </a:rPr>
              <a:t>М. В. Ломоносов</a:t>
            </a:r>
            <a:endParaRPr lang="ru-RU" b="1" dirty="0" smtClean="0"/>
          </a:p>
          <a:p>
            <a:r>
              <a:rPr lang="ru-RU" dirty="0" smtClean="0"/>
              <a:t>Крепит отечества любовь</a:t>
            </a:r>
            <a:br>
              <a:rPr lang="ru-RU" dirty="0" smtClean="0"/>
            </a:br>
            <a:r>
              <a:rPr lang="ru-RU" dirty="0" smtClean="0"/>
              <a:t>Сынов российских дух и руку;</a:t>
            </a:r>
            <a:br>
              <a:rPr lang="ru-RU" dirty="0" smtClean="0"/>
            </a:br>
            <a:r>
              <a:rPr lang="ru-RU" dirty="0" smtClean="0"/>
              <a:t>Желает всяк пролить всю кровь,</a:t>
            </a:r>
            <a:br>
              <a:rPr lang="ru-RU" dirty="0" smtClean="0"/>
            </a:br>
            <a:r>
              <a:rPr lang="ru-RU" dirty="0" smtClean="0"/>
              <a:t>От грозного бодрится звуку.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Спасибо за внимание!</a:t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endParaRPr lang="ru-RU" dirty="0" smtClean="0">
              <a:hlinkClick r:id="rId3"/>
            </a:endParaRPr>
          </a:p>
          <a:p>
            <a:pPr algn="ctr" eaLnBrk="1" hangingPunct="1"/>
            <a:r>
              <a:rPr lang="en-US" dirty="0" smtClean="0">
                <a:hlinkClick r:id="rId3"/>
              </a:rPr>
              <a:t>Fond_sofia2006@mail.ru</a:t>
            </a:r>
            <a:endParaRPr lang="en-US" dirty="0" smtClean="0"/>
          </a:p>
          <a:p>
            <a:pPr algn="ctr" eaLnBrk="1" hangingPunct="1"/>
            <a:endParaRPr lang="ru-RU" dirty="0" smtClean="0"/>
          </a:p>
          <a:p>
            <a:pPr algn="ctr" eaLnBrk="1" hangingPunct="1"/>
            <a:r>
              <a:rPr lang="en-US" dirty="0" smtClean="0"/>
              <a:t>8-906-971-20-75</a:t>
            </a:r>
          </a:p>
          <a:p>
            <a:pPr algn="ctr" eaLnBrk="1" hangingPunct="1"/>
            <a:endParaRPr lang="ru-RU" dirty="0" smtClean="0"/>
          </a:p>
          <a:p>
            <a:pPr algn="ctr" eaLnBrk="1" hangingPunct="1"/>
            <a:r>
              <a:rPr lang="ru-RU" dirty="0" smtClean="0"/>
              <a:t>Черняева Нина Федоровна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800" dirty="0" smtClean="0"/>
              <a:t>Президент В.В. Путин.</a:t>
            </a:r>
            <a:br>
              <a:rPr lang="ru-RU" sz="2800" dirty="0" smtClean="0"/>
            </a:br>
            <a:r>
              <a:rPr lang="ru-RU" sz="2800" dirty="0" smtClean="0"/>
              <a:t> Послание от 1 декабря  2016 года</a:t>
            </a:r>
            <a:endParaRPr lang="ru-RU" sz="3000" dirty="0" smtClean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Граждане объединились вокруг патриотических ценностей и рассчитывают на уважение к  правам и свободам, что мы обязаны гарантировать их реализацию в отношении каждого человека и всего общества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Министр образования </a:t>
            </a:r>
            <a:br>
              <a:rPr lang="ru-RU" dirty="0" smtClean="0"/>
            </a:br>
            <a:r>
              <a:rPr lang="ru-RU" dirty="0" smtClean="0"/>
              <a:t>Ольга Васильева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51427"/>
          </a:xfrm>
        </p:spPr>
        <p:txBody>
          <a:bodyPr/>
          <a:lstStyle/>
          <a:p>
            <a:r>
              <a:rPr lang="ru-RU" dirty="0" smtClean="0"/>
              <a:t>Мы допустили почти непоправимые ошибки, когда в 1990-е годы выкорчевывали такие понятия, как патриотизм, любовь к Отечеству, героизм. Сейчас мы уже пожинаем горькие плоды: молодые люди с большим трудом понимают, что каждый трагический эпизод в жизни страны должен вызывать отклик.</a:t>
            </a:r>
          </a:p>
          <a:p>
            <a:r>
              <a:rPr lang="ru-RU" dirty="0" smtClean="0"/>
              <a:t>Патриотизм должен быть в каждом человеке настолько же естественным, как дышать, ходить. Без уважения к дому, посёлку, городу, стране, в которой ты живёшь, вряд ли у нас что-нибудь путное получится.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dirty="0" smtClean="0"/>
              <a:t>Концепция духовно-нравственного развития и воспитания личности  гражданина России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-142875" y="1357313"/>
            <a:ext cx="9286875" cy="5357812"/>
          </a:xfrm>
        </p:spPr>
        <p:txBody>
          <a:bodyPr/>
          <a:lstStyle/>
          <a:p>
            <a:r>
              <a:rPr lang="ru-RU" dirty="0" smtClean="0"/>
              <a:t>патриотизм – чувство и сформировавшаяся позиция верности  своей стране и солидарности с ее народом. Патриотизм включает чувство гордости за свое Отечество, малую Родину, т.е. город или сельскую местность, где гражданин родился и воспитывался. Патриотизм включает активную гражданскую позицию, готовность к служению Отечеству;</a:t>
            </a:r>
          </a:p>
          <a:p>
            <a:r>
              <a:rPr lang="ru-RU" dirty="0" smtClean="0"/>
              <a:t>базовые национальные ценности:</a:t>
            </a:r>
            <a:br>
              <a:rPr lang="ru-RU" dirty="0" smtClean="0"/>
            </a:br>
            <a:r>
              <a:rPr lang="ru-RU" dirty="0" smtClean="0"/>
              <a:t>•    патриотизм –  любовь к России, к своему народу, к своей малой Родине, служение Отечеству;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57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>План мероприятий, направленных</a:t>
            </a:r>
            <a:br>
              <a:rPr lang="ru-RU" sz="2400" dirty="0" smtClean="0"/>
            </a:br>
            <a:r>
              <a:rPr lang="ru-RU" sz="2400" dirty="0" smtClean="0"/>
              <a:t>на духовно-нравственное и патриотическое развитие населения </a:t>
            </a:r>
            <a:r>
              <a:rPr lang="ru-RU" sz="2400" dirty="0" err="1" smtClean="0"/>
              <a:t>Емельяновского</a:t>
            </a:r>
            <a:r>
              <a:rPr lang="ru-RU" sz="2400" dirty="0" smtClean="0"/>
              <a:t> района  2011-2015</a:t>
            </a:r>
            <a:r>
              <a:rPr lang="ru-RU" sz="800" dirty="0" smtClean="0"/>
              <a:t/>
            </a:r>
            <a:br>
              <a:rPr lang="ru-RU" sz="800" dirty="0" smtClean="0"/>
            </a:br>
            <a:endParaRPr lang="ru-RU" sz="800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38" y="1357313"/>
            <a:ext cx="8043862" cy="4951412"/>
          </a:xfrm>
        </p:spPr>
        <p:txBody>
          <a:bodyPr rtlCol="0">
            <a:no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/>
              <a:t>   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1400" b="1" dirty="0" smtClean="0"/>
              <a:t> </a:t>
            </a:r>
            <a:r>
              <a:rPr lang="ru-RU" sz="1400" dirty="0" smtClean="0"/>
              <a:t>1.«Под Рождественской звездой»,   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/>
              <a:t>Районный фестиваль-конкурс детского творчества в </a:t>
            </a:r>
            <a:r>
              <a:rPr lang="ru-RU" sz="1400" dirty="0" err="1" smtClean="0"/>
              <a:t>Устюгской</a:t>
            </a:r>
            <a:r>
              <a:rPr lang="ru-RU" sz="1400" dirty="0" smtClean="0"/>
              <a:t> школе.,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/>
              <a:t>2.«Масленица. Прощеное воскресенье»  февраль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/>
              <a:t> Беседа со школьниками  по рассказу М.Бунина «Чистый понедельник». Чаепитие с блинами.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/>
              <a:t>3. «День памяти святого Георгия Победоносца» 6 мая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/>
              <a:t>Цикл мероприятий: беседы о воинах-победителях России. Финал- викторина.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/>
              <a:t>4. Пасхальные чтения в Никольской СОШ.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/>
              <a:t>5. «День славянской письменности и культуры» 24 мая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/>
              <a:t>Фестиваль «Славянское подворье приглашает».   Праздник всех национальных культур.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/>
              <a:t>6. «День защиты детей, посвященный дню памяти Дмитрия Донского» 1 июня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/>
              <a:t>7. Троицы. Наследие . Праздник детских фольклорных коллективов.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/>
              <a:t>8. «День Петра и </a:t>
            </a:r>
            <a:r>
              <a:rPr lang="ru-RU" sz="1400" dirty="0" err="1" smtClean="0"/>
              <a:t>Февроньи</a:t>
            </a:r>
            <a:r>
              <a:rPr lang="ru-RU" sz="1400" dirty="0" smtClean="0"/>
              <a:t>» - праздник семьи, любви и верности. 8 июля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/>
              <a:t>9. День Петра и Павла в </a:t>
            </a:r>
            <a:r>
              <a:rPr lang="ru-RU" sz="1400" dirty="0" err="1" smtClean="0"/>
              <a:t>Шуваево</a:t>
            </a:r>
            <a:r>
              <a:rPr lang="ru-RU" sz="1400" dirty="0" smtClean="0"/>
              <a:t>. 12 июля,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/>
              <a:t>10.Покровские чтения в  </a:t>
            </a:r>
            <a:r>
              <a:rPr lang="ru-RU" sz="1400" dirty="0" err="1" smtClean="0"/>
              <a:t>Дрокинской</a:t>
            </a:r>
            <a:r>
              <a:rPr lang="ru-RU" sz="1400" dirty="0" smtClean="0"/>
              <a:t> СОШ,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/>
              <a:t>11. День народного единства, 4 ноября,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/>
              <a:t>12 День героев Отечества, 9 декабря.</a:t>
            </a:r>
            <a:br>
              <a:rPr lang="ru-RU" sz="1400" dirty="0" smtClean="0"/>
            </a:br>
            <a:r>
              <a:rPr lang="ru-RU" sz="1400" dirty="0" smtClean="0"/>
              <a:t>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endParaRPr lang="ru-RU" sz="14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День героев Отечества. 2009-2017</a:t>
            </a:r>
            <a:br>
              <a:rPr lang="ru-RU" dirty="0" smtClean="0"/>
            </a:br>
            <a:r>
              <a:rPr lang="ru-RU" dirty="0" err="1" smtClean="0"/>
              <a:t>Солонцовская</a:t>
            </a:r>
            <a:r>
              <a:rPr lang="ru-RU" dirty="0" smtClean="0"/>
              <a:t> СОШ</a:t>
            </a:r>
            <a:endParaRPr lang="ru-RU" dirty="0"/>
          </a:p>
        </p:txBody>
      </p:sp>
      <p:pic>
        <p:nvPicPr>
          <p:cNvPr id="90116" name="Picture 4" descr="H:\Все фото\Разное ФОТО\деревни\солонцы\фестиваль патр.песни 2013\DSC086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Мининский</a:t>
            </a:r>
            <a:r>
              <a:rPr lang="ru-RU" dirty="0" smtClean="0"/>
              <a:t> проект 2016-2017</a:t>
            </a:r>
            <a:br>
              <a:rPr lang="ru-RU" dirty="0" smtClean="0"/>
            </a:br>
            <a:r>
              <a:rPr lang="ru-RU" dirty="0" smtClean="0"/>
              <a:t>День народного единства</a:t>
            </a:r>
            <a:endParaRPr lang="ru-RU" dirty="0"/>
          </a:p>
        </p:txBody>
      </p:sp>
      <p:pic>
        <p:nvPicPr>
          <p:cNvPr id="4" name="Содержимое 3" descr="10 КЛАСС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1000108"/>
            <a:ext cx="4381531" cy="3286148"/>
          </a:xfrm>
        </p:spPr>
      </p:pic>
      <p:pic>
        <p:nvPicPr>
          <p:cNvPr id="1026" name="Picture 2" descr="G:\СБОРНИКИ\минино\фото КОНФЕРЕНЦИИ\ЦАРСКАЯЯ СЕМЬ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3" y="1000107"/>
            <a:ext cx="5000628" cy="3750471"/>
          </a:xfrm>
          <a:prstGeom prst="rect">
            <a:avLst/>
          </a:prstGeom>
          <a:noFill/>
        </p:spPr>
      </p:pic>
      <p:pic>
        <p:nvPicPr>
          <p:cNvPr id="1027" name="Picture 3" descr="G:\СБОРНИКИ\минино\фото КОНФЕРЕНЦИИ\ОТЕЦ ГЕОРГИЙ С ВЕЛ.КН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643314"/>
            <a:ext cx="4286248" cy="3214686"/>
          </a:xfrm>
          <a:prstGeom prst="rect">
            <a:avLst/>
          </a:prstGeom>
          <a:noFill/>
        </p:spPr>
      </p:pic>
      <p:pic>
        <p:nvPicPr>
          <p:cNvPr id="1028" name="Picture 4" descr="G:\СБОРНИКИ\минино\фото КОНФЕРЕНЦИИ\ВС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61106"/>
            <a:ext cx="4929190" cy="3696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1743</TotalTime>
  <Words>834</Words>
  <PresentationFormat>Экран (4:3)</PresentationFormat>
  <Paragraphs>158</Paragraphs>
  <Slides>34</Slides>
  <Notes>34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Апекс</vt:lpstr>
      <vt:lpstr>Acrobat Document</vt:lpstr>
      <vt:lpstr>      «духовно-патриотическое воспИтание в современных условиях на примере Емельяновского района»  </vt:lpstr>
      <vt:lpstr>Патриоти́зм (греч. πατριώτης — соотечественник, πατρίς — отечество)</vt:lpstr>
      <vt:lpstr>Конституция Российской Федерации</vt:lpstr>
      <vt:lpstr>Президент В.В. Путин.  Послание от 1 декабря  2016 года</vt:lpstr>
      <vt:lpstr>Министр образования  Ольга Васильева</vt:lpstr>
      <vt:lpstr>Концепция духовно-нравственного развития и воспитания личности  гражданина России</vt:lpstr>
      <vt:lpstr>План мероприятий, направленных на духовно-нравственное и патриотическое развитие населения Емельяновского района  2011-2015 </vt:lpstr>
      <vt:lpstr>День героев Отечества. 2009-2017 Солонцовская СОШ</vt:lpstr>
      <vt:lpstr>Мининский проект 2016-2017 День народного единства</vt:lpstr>
      <vt:lpstr>Патриотические встречи в Емельяновском райвоенкомате  2012-2017</vt:lpstr>
      <vt:lpstr>Образовательные чтения Емельяновского района 2011-2017</vt:lpstr>
      <vt:lpstr> Фестиваль «Славянское подворье приглашает»        2013 -2017 г.г.</vt:lpstr>
      <vt:lpstr>День семьи, любви и верности  2011- 2017 г.г.</vt:lpstr>
      <vt:lpstr>Фестивали духовной культуры и патриотического воспитания</vt:lpstr>
      <vt:lpstr> Фестивали духовной культуры и патриотического воспитания «Царственная Россия» 2014-2017</vt:lpstr>
      <vt:lpstr>Фестивали духовной культуры и патриотического воспитания «Великая Держава» -  День единения народов 2014-2015</vt:lpstr>
      <vt:lpstr>Районный Конкурс-фестиваль «Апрельские забавы» и Пасхальные встречи</vt:lpstr>
      <vt:lpstr> Районный фестиваль 2011-2017 «Под Рождественской звездой»</vt:lpstr>
      <vt:lpstr>Номинации фестивалей</vt:lpstr>
      <vt:lpstr>Сборники, изданные в рамках фестивалей 2014-2017</vt:lpstr>
      <vt:lpstr>Краеведческие сборники, изданные в рамках фестивалей 2014-2017</vt:lpstr>
      <vt:lpstr>Краеведческие сборники, изданные в рамках фестивалей 2014-2017</vt:lpstr>
      <vt:lpstr>Юбилейный сборник: история Емельяновского района </vt:lpstr>
      <vt:lpstr>Темы  ВОВ 1941-1945 в краеведческих сборниках</vt:lpstr>
      <vt:lpstr>Брендинг </vt:lpstr>
      <vt:lpstr>Казаки – основатели Красноярска и окрестных сел – участники патриотических проектов</vt:lpstr>
      <vt:lpstr>Партнеры мероприятий - учреждения образования Емельяновского района и г. Красноярска:  </vt:lpstr>
      <vt:lpstr>Партнеры мероприятий - представители активной общественности Емельяновского района и г. Красноярска:  </vt:lpstr>
      <vt:lpstr>Партнеры мероприятий - деятели от культуры Русской православной церкви: </vt:lpstr>
      <vt:lpstr>Гости наших фестивалей  и чтений</vt:lpstr>
      <vt:lpstr>Благотворители издательских, фестивальных и образовательных проектов</vt:lpstr>
      <vt:lpstr>Цитаты о патриотизме</vt:lpstr>
      <vt:lpstr>Цитаты о патриотизме</vt:lpstr>
      <vt:lpstr> 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 опыта организации  духовно-нравственного воспитания населения на муниципальном уровне</dc:title>
  <dc:creator>Черняева Нина</dc:creator>
  <cp:lastModifiedBy>Пользователь Windows</cp:lastModifiedBy>
  <cp:revision>193</cp:revision>
  <dcterms:created xsi:type="dcterms:W3CDTF">2012-10-31T13:19:30Z</dcterms:created>
  <dcterms:modified xsi:type="dcterms:W3CDTF">2017-12-15T17:55:12Z</dcterms:modified>
</cp:coreProperties>
</file>